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tap.net.ru/minnullin2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itap.net.ru/eniki/6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 МОРФОЛОГИЧЕСКОЙ КВАЛИФИКАЦИИ СЛОВОФОРМ С ПОКАЗАТЕЛЕМ   –ГАН В ТЕКСТАХ НА ТАТАРСКОМ ЯЗЫКЕ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b="1" i="1" dirty="0">
                <a:solidFill>
                  <a:schemeClr val="tx1"/>
                </a:solidFill>
              </a:rPr>
              <a:t>Дубровина Маргарита </a:t>
            </a:r>
            <a:r>
              <a:rPr lang="ru-RU" b="1" i="1" dirty="0" err="1">
                <a:solidFill>
                  <a:schemeClr val="tx1"/>
                </a:solidFill>
              </a:rPr>
              <a:t>Эмильевна</a:t>
            </a:r>
            <a:r>
              <a:rPr lang="ru-RU" b="1" i="1" dirty="0">
                <a:solidFill>
                  <a:schemeClr val="tx1"/>
                </a:solidFill>
              </a:rPr>
              <a:t>, Санкт-Петербургский Государственный Университет, </a:t>
            </a:r>
            <a:r>
              <a:rPr lang="ru-RU" b="1" i="1" dirty="0" smtClean="0">
                <a:solidFill>
                  <a:schemeClr val="tx1"/>
                </a:solidFill>
              </a:rPr>
              <a:t>Санкт-Петербург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Следовательно</a:t>
            </a:r>
            <a:r>
              <a:rPr lang="ru-RU" dirty="0"/>
              <a:t>, предлагается ввести в научный оборот новый термин </a:t>
            </a:r>
            <a:r>
              <a:rPr lang="ru-RU" b="1" dirty="0"/>
              <a:t>«субстантивно-адъективная форма»</a:t>
            </a:r>
            <a:r>
              <a:rPr lang="ru-RU" dirty="0"/>
              <a:t>, сокращением которой является аббревиатура САФ, который активно используется учеными петербургской научной школы.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SAF</a:t>
            </a:r>
            <a:r>
              <a:rPr lang="ru-RU" dirty="0" smtClean="0"/>
              <a:t>  </a:t>
            </a:r>
            <a:r>
              <a:rPr lang="ru-RU" dirty="0"/>
              <a:t>(</a:t>
            </a:r>
            <a:r>
              <a:rPr lang="en-US" dirty="0"/>
              <a:t>substantive</a:t>
            </a:r>
            <a:r>
              <a:rPr lang="ru-RU" dirty="0"/>
              <a:t>-</a:t>
            </a:r>
            <a:r>
              <a:rPr lang="en-US" dirty="0"/>
              <a:t>adjective form</a:t>
            </a:r>
            <a:r>
              <a:rPr lang="ru-RU" dirty="0" smtClean="0"/>
              <a:t>/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субстантивно-адъективная </a:t>
            </a:r>
            <a:r>
              <a:rPr lang="ru-RU" dirty="0"/>
              <a:t>форма).</a:t>
            </a:r>
          </a:p>
        </p:txBody>
      </p:sp>
    </p:spTree>
    <p:extLst>
      <p:ext uri="{BB962C8B-B14F-4D97-AF65-F5344CB8AC3E}">
        <p14:creationId xmlns:p14="http://schemas.microsoft.com/office/powerpoint/2010/main" val="31226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Форма </a:t>
            </a:r>
            <a:r>
              <a:rPr lang="ru-RU" sz="3600" dirty="0"/>
              <a:t>–</a:t>
            </a:r>
            <a:r>
              <a:rPr lang="ru-RU" sz="3600" dirty="0" err="1"/>
              <a:t>ган</a:t>
            </a:r>
            <a:r>
              <a:rPr lang="ru-RU" sz="3600" dirty="0"/>
              <a:t> в </a:t>
            </a:r>
            <a:r>
              <a:rPr lang="ru-RU" sz="3600" dirty="0" smtClean="0"/>
              <a:t>субстантивной функции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6</a:t>
            </a:r>
            <a:r>
              <a:rPr lang="ru-RU" dirty="0"/>
              <a:t>. </a:t>
            </a:r>
            <a:r>
              <a:rPr lang="ru-RU" dirty="0" err="1"/>
              <a:t>Кайдадыр</a:t>
            </a:r>
            <a:r>
              <a:rPr lang="ru-RU" dirty="0"/>
              <a:t> </a:t>
            </a:r>
            <a:r>
              <a:rPr lang="ru-RU" dirty="0" err="1"/>
              <a:t>балаларның</a:t>
            </a:r>
            <a:r>
              <a:rPr lang="ru-RU" dirty="0"/>
              <a:t> </a:t>
            </a:r>
            <a:r>
              <a:rPr lang="ru-RU" dirty="0" err="1"/>
              <a:t>шатлыклы</a:t>
            </a:r>
            <a:r>
              <a:rPr lang="ru-RU" dirty="0"/>
              <a:t> </a:t>
            </a:r>
            <a:r>
              <a:rPr lang="ru-RU" dirty="0" err="1"/>
              <a:t>шаулашып</a:t>
            </a:r>
            <a:r>
              <a:rPr lang="ru-RU" dirty="0"/>
              <a:t> </a:t>
            </a:r>
            <a:r>
              <a:rPr lang="ru-RU" b="1" u="sng" dirty="0" err="1"/>
              <a:t>уйганнары</a:t>
            </a:r>
            <a:r>
              <a:rPr lang="ru-RU" dirty="0"/>
              <a:t> </a:t>
            </a:r>
            <a:r>
              <a:rPr lang="ru-RU" dirty="0" err="1"/>
              <a:t>ишетелә</a:t>
            </a:r>
            <a:r>
              <a:rPr lang="ru-RU" dirty="0"/>
              <a:t>. (</a:t>
            </a:r>
            <a:r>
              <a:rPr lang="ru-RU" dirty="0" err="1"/>
              <a:t>Афзал</a:t>
            </a:r>
            <a:r>
              <a:rPr lang="ru-RU" dirty="0"/>
              <a:t> </a:t>
            </a:r>
            <a:r>
              <a:rPr lang="ru-RU" dirty="0" err="1"/>
              <a:t>Шамов</a:t>
            </a:r>
            <a:r>
              <a:rPr lang="ru-RU" dirty="0"/>
              <a:t>. </a:t>
            </a:r>
            <a:r>
              <a:rPr lang="ru-RU" dirty="0" err="1"/>
              <a:t>Сайланма</a:t>
            </a:r>
            <a:r>
              <a:rPr lang="ru-RU" dirty="0"/>
              <a:t> </a:t>
            </a:r>
            <a:r>
              <a:rPr lang="ru-RU" dirty="0" err="1"/>
              <a:t>Әсәрләр</a:t>
            </a:r>
            <a:r>
              <a:rPr lang="ru-RU" dirty="0"/>
              <a:t>. Казан, 1954. С. 188)</a:t>
            </a:r>
            <a:r>
              <a:rPr lang="ru-RU" i="1" dirty="0"/>
              <a:t>.  «Слышно, </a:t>
            </a:r>
            <a:r>
              <a:rPr lang="ru-RU" b="1" i="1" u="sng" dirty="0"/>
              <a:t>как</a:t>
            </a:r>
            <a:r>
              <a:rPr lang="ru-RU" i="1" dirty="0"/>
              <a:t> где-то радостно крича, </a:t>
            </a:r>
            <a:r>
              <a:rPr lang="ru-RU" b="1" i="1" u="sng" dirty="0"/>
              <a:t>играют</a:t>
            </a:r>
            <a:r>
              <a:rPr lang="ru-RU" i="1" u="sng" dirty="0"/>
              <a:t> </a:t>
            </a:r>
            <a:r>
              <a:rPr lang="ru-RU" i="1" dirty="0"/>
              <a:t>дети</a:t>
            </a:r>
            <a:r>
              <a:rPr lang="ru-RU" i="1" dirty="0" smtClean="0"/>
              <a:t>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7</a:t>
            </a:r>
            <a:r>
              <a:rPr lang="ru-RU" dirty="0"/>
              <a:t>. </a:t>
            </a:r>
            <a:r>
              <a:rPr lang="ru-RU" dirty="0" err="1"/>
              <a:t>Ниләр</a:t>
            </a:r>
            <a:r>
              <a:rPr lang="ru-RU" dirty="0"/>
              <a:t> </a:t>
            </a:r>
            <a:r>
              <a:rPr lang="ru-RU" b="1" u="sng" dirty="0" err="1"/>
              <a:t>уйлаганым</a:t>
            </a:r>
            <a:r>
              <a:rPr lang="ru-RU" dirty="0"/>
              <a:t>, </a:t>
            </a:r>
            <a:r>
              <a:rPr lang="ru-RU" dirty="0" err="1"/>
              <a:t>башыма</a:t>
            </a:r>
            <a:r>
              <a:rPr lang="ru-RU" dirty="0"/>
              <a:t> </a:t>
            </a:r>
            <a:r>
              <a:rPr lang="ru-RU" dirty="0" err="1"/>
              <a:t>нинди</a:t>
            </a:r>
            <a:r>
              <a:rPr lang="ru-RU" dirty="0"/>
              <a:t> ”</a:t>
            </a:r>
            <a:r>
              <a:rPr lang="ru-RU" dirty="0" err="1"/>
              <a:t>этлекләр</a:t>
            </a:r>
            <a:r>
              <a:rPr lang="ru-RU" dirty="0"/>
              <a:t>“ </a:t>
            </a:r>
            <a:r>
              <a:rPr lang="ru-RU" b="1" u="sng" dirty="0" err="1"/>
              <a:t>килгәнен</a:t>
            </a:r>
            <a:r>
              <a:rPr lang="ru-RU" dirty="0"/>
              <a:t> </a:t>
            </a:r>
            <a:r>
              <a:rPr lang="ru-RU" dirty="0" err="1"/>
              <a:t>һич</a:t>
            </a:r>
            <a:r>
              <a:rPr lang="ru-RU" dirty="0"/>
              <a:t> </a:t>
            </a:r>
            <a:r>
              <a:rPr lang="ru-RU" dirty="0" err="1"/>
              <a:t>кенә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</a:t>
            </a:r>
            <a:r>
              <a:rPr lang="ru-RU" dirty="0" err="1"/>
              <a:t>искә</a:t>
            </a:r>
            <a:r>
              <a:rPr lang="ru-RU" dirty="0"/>
              <a:t> </a:t>
            </a:r>
            <a:r>
              <a:rPr lang="ru-RU" dirty="0" err="1"/>
              <a:t>төшерә</a:t>
            </a:r>
            <a:r>
              <a:rPr lang="ru-RU" dirty="0"/>
              <a:t> </a:t>
            </a:r>
            <a:r>
              <a:rPr lang="ru-RU" dirty="0" err="1"/>
              <a:t>алмыйм</a:t>
            </a:r>
            <a:r>
              <a:rPr lang="ru-RU" dirty="0"/>
              <a:t>. Ә </a:t>
            </a:r>
            <a:r>
              <a:rPr lang="ru-RU" dirty="0" err="1"/>
              <a:t>инде</a:t>
            </a:r>
            <a:r>
              <a:rPr lang="ru-RU" dirty="0"/>
              <a:t> </a:t>
            </a:r>
            <a:r>
              <a:rPr lang="ru-RU" dirty="0" err="1"/>
              <a:t>мич</a:t>
            </a:r>
            <a:r>
              <a:rPr lang="ru-RU" dirty="0"/>
              <a:t> </a:t>
            </a:r>
            <a:r>
              <a:rPr lang="ru-RU" dirty="0" err="1"/>
              <a:t>алдыннан</a:t>
            </a:r>
            <a:r>
              <a:rPr lang="ru-RU" dirty="0"/>
              <a:t> </a:t>
            </a:r>
            <a:r>
              <a:rPr lang="ru-RU" dirty="0" err="1"/>
              <a:t>шырпы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кесәгә</a:t>
            </a:r>
            <a:r>
              <a:rPr lang="ru-RU" dirty="0"/>
              <a:t> </a:t>
            </a:r>
            <a:r>
              <a:rPr lang="ru-RU" b="1" u="sng" dirty="0" err="1"/>
              <a:t>яшергәнемне</a:t>
            </a:r>
            <a:r>
              <a:rPr lang="ru-RU" dirty="0"/>
              <a:t> </a:t>
            </a:r>
            <a:r>
              <a:rPr lang="ru-RU" dirty="0" err="1"/>
              <a:t>яхшы</a:t>
            </a:r>
            <a:r>
              <a:rPr lang="ru-RU" dirty="0"/>
              <a:t> </a:t>
            </a:r>
            <a:r>
              <a:rPr lang="ru-RU" dirty="0" err="1"/>
              <a:t>хәтерлим</a:t>
            </a:r>
            <a:r>
              <a:rPr lang="ru-RU" dirty="0"/>
              <a:t>. </a:t>
            </a:r>
            <a:r>
              <a:rPr lang="ru-RU" i="1" dirty="0"/>
              <a:t>(</a:t>
            </a:r>
            <a:r>
              <a:rPr lang="ru-RU" i="1" u="sng" dirty="0">
                <a:hlinkClick r:id="rId2"/>
              </a:rPr>
              <a:t>http://kitap.net.ru/minnullin2.php</a:t>
            </a:r>
            <a:r>
              <a:rPr lang="ru-RU" i="1" dirty="0"/>
              <a:t>). «Я никак не могу вспомнить, </a:t>
            </a:r>
            <a:r>
              <a:rPr lang="ru-RU" b="1" i="1" u="sng" dirty="0"/>
              <a:t>о чем я думал</a:t>
            </a:r>
            <a:r>
              <a:rPr lang="ru-RU" i="1" dirty="0"/>
              <a:t>, какие  «проделки» пришли мне в голову. Зато я прекрасно помню, </a:t>
            </a:r>
            <a:r>
              <a:rPr lang="ru-RU" b="1" i="1" u="sng" dirty="0"/>
              <a:t>как я взял</a:t>
            </a:r>
            <a:r>
              <a:rPr lang="ru-RU" i="1" dirty="0"/>
              <a:t> из-за печи спички и спрятал их в карман».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98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Форма </a:t>
            </a:r>
            <a:r>
              <a:rPr lang="ru-RU" b="1" dirty="0"/>
              <a:t>–</a:t>
            </a:r>
            <a:r>
              <a:rPr lang="ru-RU" b="1" dirty="0" err="1"/>
              <a:t>ган</a:t>
            </a:r>
            <a:r>
              <a:rPr lang="ru-RU" b="1" dirty="0"/>
              <a:t> в качестве временной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i="1" dirty="0" smtClean="0"/>
              <a:t>8</a:t>
            </a:r>
            <a:r>
              <a:rPr lang="ru-RU" i="1" dirty="0"/>
              <a:t>. </a:t>
            </a:r>
            <a:r>
              <a:rPr lang="ru-RU" i="1" dirty="0" err="1"/>
              <a:t>Кызым</a:t>
            </a:r>
            <a:r>
              <a:rPr lang="ru-RU" i="1" dirty="0"/>
              <a:t> </a:t>
            </a:r>
            <a:r>
              <a:rPr lang="ru-RU" i="1" dirty="0" err="1"/>
              <a:t>барысын</a:t>
            </a:r>
            <a:r>
              <a:rPr lang="ru-RU" i="1" dirty="0"/>
              <a:t> да </a:t>
            </a:r>
            <a:r>
              <a:rPr lang="ru-RU" i="1" dirty="0" err="1"/>
              <a:t>сѳйләде</a:t>
            </a:r>
            <a:r>
              <a:rPr lang="ru-RU" i="1" dirty="0"/>
              <a:t>: </a:t>
            </a:r>
            <a:r>
              <a:rPr lang="ru-RU" i="1" dirty="0" err="1"/>
              <a:t>ул</a:t>
            </a:r>
            <a:r>
              <a:rPr lang="ru-RU" i="1" dirty="0"/>
              <a:t> </a:t>
            </a:r>
            <a:r>
              <a:rPr lang="ru-RU" i="1" dirty="0" err="1"/>
              <a:t>кибеттән</a:t>
            </a:r>
            <a:r>
              <a:rPr lang="ru-RU" i="1" dirty="0"/>
              <a:t> </a:t>
            </a:r>
            <a:r>
              <a:rPr lang="ru-RU" i="1" dirty="0" err="1"/>
              <a:t>чыгып</a:t>
            </a:r>
            <a:r>
              <a:rPr lang="ru-RU" i="1" dirty="0"/>
              <a:t> </a:t>
            </a:r>
            <a:r>
              <a:rPr lang="ru-RU" i="1" dirty="0" err="1"/>
              <a:t>килгәндә</a:t>
            </a:r>
            <a:r>
              <a:rPr lang="ru-RU" i="1" dirty="0"/>
              <a:t> </a:t>
            </a:r>
            <a:r>
              <a:rPr lang="ru-RU" b="1" i="1" u="sng" dirty="0" err="1"/>
              <a:t>очрашкансыз</a:t>
            </a:r>
            <a:r>
              <a:rPr lang="ru-RU" b="1" i="1" u="sng" dirty="0"/>
              <a:t>.</a:t>
            </a:r>
            <a:r>
              <a:rPr lang="ru-RU" i="1" dirty="0"/>
              <a:t> (Информант) «Дочка мне все рассказала, </a:t>
            </a:r>
            <a:r>
              <a:rPr lang="ru-RU" b="1" i="1" u="sng" dirty="0"/>
              <a:t>вы встретились</a:t>
            </a:r>
            <a:r>
              <a:rPr lang="ru-RU" i="1" dirty="0"/>
              <a:t>, когда она выходила из магазина».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2300">
              <a:buNone/>
            </a:pPr>
            <a:r>
              <a:rPr lang="ru-RU" dirty="0"/>
              <a:t>а). Говорящий не был очевидцем действия и либо пересказывает его, либо судит о нем со слов других людей:</a:t>
            </a:r>
          </a:p>
          <a:p>
            <a:pPr marL="0" indent="622300">
              <a:buNone/>
            </a:pPr>
            <a:r>
              <a:rPr lang="ru-RU" dirty="0"/>
              <a:t>9. </a:t>
            </a:r>
            <a:r>
              <a:rPr lang="ru-RU" i="1" dirty="0" err="1"/>
              <a:t>Кызым</a:t>
            </a:r>
            <a:r>
              <a:rPr lang="ru-RU" i="1" dirty="0"/>
              <a:t> </a:t>
            </a:r>
            <a:r>
              <a:rPr lang="ru-RU" i="1" dirty="0" err="1"/>
              <a:t>барысын</a:t>
            </a:r>
            <a:r>
              <a:rPr lang="ru-RU" i="1" dirty="0"/>
              <a:t> да </a:t>
            </a:r>
            <a:r>
              <a:rPr lang="ru-RU" i="1" dirty="0" err="1"/>
              <a:t>сѳйләде</a:t>
            </a:r>
            <a:r>
              <a:rPr lang="ru-RU" i="1" dirty="0"/>
              <a:t>: </a:t>
            </a:r>
            <a:r>
              <a:rPr lang="ru-RU" i="1" dirty="0" err="1"/>
              <a:t>ул</a:t>
            </a:r>
            <a:r>
              <a:rPr lang="ru-RU" i="1" dirty="0"/>
              <a:t> </a:t>
            </a:r>
            <a:r>
              <a:rPr lang="ru-RU" i="1" dirty="0" err="1"/>
              <a:t>кибеттән</a:t>
            </a:r>
            <a:r>
              <a:rPr lang="ru-RU" i="1" dirty="0"/>
              <a:t> </a:t>
            </a:r>
            <a:r>
              <a:rPr lang="ru-RU" i="1" dirty="0" err="1"/>
              <a:t>чыгып</a:t>
            </a:r>
            <a:r>
              <a:rPr lang="ru-RU" i="1" dirty="0"/>
              <a:t> </a:t>
            </a:r>
            <a:r>
              <a:rPr lang="ru-RU" i="1" dirty="0" err="1"/>
              <a:t>килгәндә</a:t>
            </a:r>
            <a:r>
              <a:rPr lang="ru-RU" i="1" dirty="0"/>
              <a:t> </a:t>
            </a:r>
            <a:r>
              <a:rPr lang="ru-RU" b="1" i="1" dirty="0" err="1"/>
              <a:t>очрашкансыз</a:t>
            </a:r>
            <a:r>
              <a:rPr lang="ru-RU" b="1" i="1" dirty="0"/>
              <a:t>.</a:t>
            </a:r>
            <a:r>
              <a:rPr lang="ru-RU" i="1" dirty="0"/>
              <a:t> (Информант) «Дочка мне все рассказала, </a:t>
            </a:r>
            <a:r>
              <a:rPr lang="ru-RU" b="1" i="1" dirty="0"/>
              <a:t>вы встретились</a:t>
            </a:r>
            <a:r>
              <a:rPr lang="ru-RU" i="1" dirty="0"/>
              <a:t>, когда она выходила из магазина».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5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622300">
              <a:buNone/>
            </a:pPr>
            <a:r>
              <a:rPr lang="ru-RU" dirty="0"/>
              <a:t>б). Результат действия, совершенного в прошлом самим говорящим, но не осознанного им в момент его совершения, обнаруживаемого лишь после, по его результату:</a:t>
            </a:r>
          </a:p>
          <a:p>
            <a:pPr marL="0" indent="622300">
              <a:buNone/>
            </a:pPr>
            <a:r>
              <a:rPr lang="ru-RU" dirty="0"/>
              <a:t>10. </a:t>
            </a:r>
            <a:r>
              <a:rPr lang="ru-RU" i="1" dirty="0" err="1"/>
              <a:t>Ялгыш</a:t>
            </a:r>
            <a:r>
              <a:rPr lang="ru-RU" i="1" dirty="0"/>
              <a:t> </a:t>
            </a:r>
            <a:r>
              <a:rPr lang="ru-RU" i="1" dirty="0" err="1"/>
              <a:t>тукталышта</a:t>
            </a:r>
            <a:r>
              <a:rPr lang="ru-RU" i="1" dirty="0"/>
              <a:t> </a:t>
            </a:r>
            <a:r>
              <a:rPr lang="ru-RU" b="1" i="1" u="sng" dirty="0" err="1"/>
              <a:t>чыкканмын</a:t>
            </a:r>
            <a:r>
              <a:rPr lang="ru-RU" i="1" dirty="0"/>
              <a:t>, </a:t>
            </a:r>
            <a:r>
              <a:rPr lang="ru-RU" i="1" dirty="0" err="1"/>
              <a:t>шуңа</a:t>
            </a:r>
            <a:r>
              <a:rPr lang="ru-RU" i="1" dirty="0"/>
              <a:t> </a:t>
            </a:r>
            <a:r>
              <a:rPr lang="ru-RU" i="1" dirty="0" err="1"/>
              <a:t>күрә</a:t>
            </a:r>
            <a:r>
              <a:rPr lang="ru-RU" i="1" dirty="0"/>
              <a:t> </a:t>
            </a:r>
            <a:r>
              <a:rPr lang="ru-RU" i="1" dirty="0" err="1"/>
              <a:t>адашып</a:t>
            </a:r>
            <a:r>
              <a:rPr lang="ru-RU" i="1" dirty="0"/>
              <a:t> </a:t>
            </a:r>
            <a:r>
              <a:rPr lang="ru-RU" i="1" dirty="0" err="1"/>
              <a:t>соңга</a:t>
            </a:r>
            <a:r>
              <a:rPr lang="ru-RU" i="1" dirty="0"/>
              <a:t> </a:t>
            </a:r>
            <a:r>
              <a:rPr lang="ru-RU" i="1" dirty="0" err="1"/>
              <a:t>калдым</a:t>
            </a:r>
            <a:r>
              <a:rPr lang="ru-RU" i="1" dirty="0"/>
              <a:t>. (Информант ) «Я </a:t>
            </a:r>
            <a:r>
              <a:rPr lang="ru-RU" b="1" i="1" u="sng" dirty="0"/>
              <a:t>сошел</a:t>
            </a:r>
            <a:r>
              <a:rPr lang="ru-RU" i="1" dirty="0"/>
              <a:t> не на той остановке, поэтому заблудился и опоздал».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форма </a:t>
            </a:r>
            <a:r>
              <a:rPr lang="ru-RU" b="1" dirty="0"/>
              <a:t>–</a:t>
            </a:r>
            <a:r>
              <a:rPr lang="ru-RU" b="1" dirty="0" err="1"/>
              <a:t>ган</a:t>
            </a:r>
            <a:r>
              <a:rPr lang="ru-RU" b="1" dirty="0"/>
              <a:t> в качестве плюсквамперфекта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>
              <a:buNone/>
            </a:pPr>
            <a:r>
              <a:rPr lang="ru-RU" dirty="0"/>
              <a:t>Форма передает действие, завершившееся раньше другого действия, которое совершилось в прошло</a:t>
            </a:r>
            <a:r>
              <a:rPr lang="tt-RU" dirty="0"/>
              <a:t>м</a:t>
            </a:r>
            <a:r>
              <a:rPr lang="ru-RU" dirty="0"/>
              <a:t>:</a:t>
            </a:r>
          </a:p>
          <a:p>
            <a:pPr marL="0" indent="357188">
              <a:buNone/>
            </a:pPr>
            <a:r>
              <a:rPr lang="ru-RU" dirty="0"/>
              <a:t>11. </a:t>
            </a:r>
            <a:r>
              <a:rPr lang="ru-RU" i="1" dirty="0" err="1"/>
              <a:t>Миң</a:t>
            </a:r>
            <a:r>
              <a:rPr lang="ru-RU" i="1" dirty="0"/>
              <a:t> </a:t>
            </a:r>
            <a:r>
              <a:rPr lang="ru-RU" i="1" dirty="0" err="1"/>
              <a:t>бу</a:t>
            </a:r>
            <a:r>
              <a:rPr lang="ru-RU" i="1" dirty="0"/>
              <a:t> </a:t>
            </a:r>
            <a:r>
              <a:rPr lang="ru-RU" i="1" dirty="0" err="1"/>
              <a:t>яңалыкны</a:t>
            </a:r>
            <a:r>
              <a:rPr lang="ru-RU" i="1" dirty="0"/>
              <a:t> </a:t>
            </a:r>
            <a:r>
              <a:rPr lang="ru-RU" i="1" dirty="0" err="1"/>
              <a:t>радиодан</a:t>
            </a:r>
            <a:r>
              <a:rPr lang="ru-RU" i="1" dirty="0"/>
              <a:t> </a:t>
            </a:r>
            <a:r>
              <a:rPr lang="ru-RU" b="1" i="1" u="sng" dirty="0" err="1"/>
              <a:t>ишеткән</a:t>
            </a:r>
            <a:r>
              <a:rPr lang="ru-RU" b="1" i="1" u="sng" dirty="0"/>
              <a:t> идем</a:t>
            </a:r>
            <a:r>
              <a:rPr lang="ru-RU" b="1" i="1" dirty="0"/>
              <a:t> </a:t>
            </a:r>
            <a:r>
              <a:rPr lang="ru-RU" i="1" dirty="0" err="1"/>
              <a:t>инде</a:t>
            </a:r>
            <a:r>
              <a:rPr lang="ru-RU" i="1" dirty="0"/>
              <a:t>.</a:t>
            </a:r>
            <a:r>
              <a:rPr lang="tr-TR" i="1" dirty="0"/>
              <a:t> (Информант ) </a:t>
            </a:r>
            <a:r>
              <a:rPr lang="ru-RU" i="1" dirty="0"/>
              <a:t>«На тот момент я</a:t>
            </a:r>
            <a:r>
              <a:rPr lang="ru-RU" b="1" i="1" dirty="0"/>
              <a:t> </a:t>
            </a:r>
            <a:r>
              <a:rPr lang="ru-RU" b="1" i="1" u="sng" dirty="0"/>
              <a:t>уже слышал</a:t>
            </a:r>
            <a:r>
              <a:rPr lang="ru-RU" b="1" i="1" dirty="0"/>
              <a:t> </a:t>
            </a:r>
            <a:r>
              <a:rPr lang="ru-RU" i="1" dirty="0"/>
              <a:t>эту новость по радио».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</a:t>
            </a:r>
            <a:r>
              <a:rPr lang="ru-RU" b="1" dirty="0"/>
              <a:t>а</a:t>
            </a:r>
            <a:r>
              <a:rPr lang="ru-RU" b="1" dirty="0" smtClean="0"/>
              <a:t> </a:t>
            </a:r>
            <a:r>
              <a:rPr lang="ru-RU" b="1" dirty="0"/>
              <a:t>–</a:t>
            </a:r>
            <a:r>
              <a:rPr lang="ru-RU" b="1" dirty="0" err="1"/>
              <a:t>ган</a:t>
            </a:r>
            <a:r>
              <a:rPr lang="ru-RU" b="1" dirty="0"/>
              <a:t> в сложной морфеме с обстоятельственным значением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42925">
              <a:buNone/>
            </a:pPr>
            <a:r>
              <a:rPr lang="ru-RU" b="1" dirty="0" smtClean="0"/>
              <a:t> </a:t>
            </a:r>
            <a:r>
              <a:rPr lang="ru-RU" b="1" dirty="0"/>
              <a:t>Форма -</a:t>
            </a:r>
            <a:r>
              <a:rPr lang="ru-RU" b="1" dirty="0" err="1"/>
              <a:t>ганда</a:t>
            </a:r>
            <a:r>
              <a:rPr lang="ru-RU" b="1" dirty="0"/>
              <a:t>/-</a:t>
            </a:r>
            <a:r>
              <a:rPr lang="ru-RU" b="1" dirty="0" err="1"/>
              <a:t>гәндә</a:t>
            </a:r>
            <a:r>
              <a:rPr lang="ru-RU" b="1" dirty="0"/>
              <a:t>/-</a:t>
            </a:r>
            <a:r>
              <a:rPr lang="ru-RU" b="1" dirty="0" err="1"/>
              <a:t>канда</a:t>
            </a:r>
            <a:r>
              <a:rPr lang="ru-RU" b="1" dirty="0"/>
              <a:t>/-</a:t>
            </a:r>
            <a:r>
              <a:rPr lang="ru-RU" b="1" dirty="0" err="1"/>
              <a:t>кәндә</a:t>
            </a:r>
            <a:endParaRPr lang="ru-RU" dirty="0"/>
          </a:p>
          <a:p>
            <a:pPr marL="0" indent="542925">
              <a:buNone/>
            </a:pPr>
            <a:r>
              <a:rPr lang="ru-RU" dirty="0"/>
              <a:t>12. </a:t>
            </a:r>
            <a:r>
              <a:rPr lang="ru-RU" i="1" dirty="0" err="1"/>
              <a:t>Кызым</a:t>
            </a:r>
            <a:r>
              <a:rPr lang="ru-RU" i="1" dirty="0"/>
              <a:t> </a:t>
            </a:r>
            <a:r>
              <a:rPr lang="ru-RU" i="1" dirty="0" err="1"/>
              <a:t>барысын</a:t>
            </a:r>
            <a:r>
              <a:rPr lang="ru-RU" i="1" dirty="0"/>
              <a:t> да </a:t>
            </a:r>
            <a:r>
              <a:rPr lang="ru-RU" i="1" dirty="0" err="1"/>
              <a:t>сѳйләде</a:t>
            </a:r>
            <a:r>
              <a:rPr lang="ru-RU" i="1" dirty="0"/>
              <a:t>: </a:t>
            </a:r>
            <a:r>
              <a:rPr lang="ru-RU" i="1" dirty="0" err="1"/>
              <a:t>ул</a:t>
            </a:r>
            <a:r>
              <a:rPr lang="ru-RU" i="1" dirty="0"/>
              <a:t> </a:t>
            </a:r>
            <a:r>
              <a:rPr lang="ru-RU" i="1" dirty="0" err="1"/>
              <a:t>кибеттән</a:t>
            </a:r>
            <a:r>
              <a:rPr lang="ru-RU" i="1" dirty="0"/>
              <a:t> </a:t>
            </a:r>
            <a:r>
              <a:rPr lang="ru-RU" i="1" dirty="0" err="1"/>
              <a:t>чыгып</a:t>
            </a:r>
            <a:r>
              <a:rPr lang="ru-RU" i="1" dirty="0"/>
              <a:t> </a:t>
            </a:r>
            <a:r>
              <a:rPr lang="ru-RU" b="1" i="1" u="sng" dirty="0" err="1"/>
              <a:t>килгәндә</a:t>
            </a:r>
            <a:r>
              <a:rPr lang="ru-RU" i="1" dirty="0"/>
              <a:t> </a:t>
            </a:r>
            <a:r>
              <a:rPr lang="ru-RU" i="1" dirty="0" err="1"/>
              <a:t>очрашкансыз</a:t>
            </a:r>
            <a:r>
              <a:rPr lang="ru-RU" i="1" dirty="0"/>
              <a:t>. (Информант).  «Дочка мне все рассказала, вы встретились, </a:t>
            </a:r>
            <a:r>
              <a:rPr lang="ru-RU" b="1" i="1" u="sng" dirty="0"/>
              <a:t>когда</a:t>
            </a:r>
            <a:r>
              <a:rPr lang="ru-RU" i="1" dirty="0"/>
              <a:t> она </a:t>
            </a:r>
            <a:r>
              <a:rPr lang="ru-RU" b="1" i="1" u="sng" dirty="0"/>
              <a:t>выходила</a:t>
            </a:r>
            <a:r>
              <a:rPr lang="ru-RU" i="1" dirty="0"/>
              <a:t> из магазина».</a:t>
            </a:r>
            <a:endParaRPr lang="ru-RU" dirty="0"/>
          </a:p>
          <a:p>
            <a:pPr marL="0" indent="542925">
              <a:buNone/>
            </a:pPr>
            <a:r>
              <a:rPr lang="ru-RU" dirty="0"/>
              <a:t>13</a:t>
            </a:r>
            <a:r>
              <a:rPr lang="ru-RU" i="1" dirty="0"/>
              <a:t>. – Мин </a:t>
            </a:r>
            <a:r>
              <a:rPr lang="ru-RU" b="1" i="1" u="sng" dirty="0" err="1"/>
              <a:t>яшь</a:t>
            </a:r>
            <a:r>
              <a:rPr lang="ru-RU" b="1" i="1" u="sng" dirty="0"/>
              <a:t> </a:t>
            </a:r>
            <a:r>
              <a:rPr lang="ru-RU" b="1" i="1" u="sng" dirty="0" err="1"/>
              <a:t>булганда</a:t>
            </a:r>
            <a:r>
              <a:rPr lang="ru-RU" i="1" dirty="0"/>
              <a:t> </a:t>
            </a:r>
            <a:r>
              <a:rPr lang="ru-RU" i="1" dirty="0" err="1"/>
              <a:t>бик</a:t>
            </a:r>
            <a:r>
              <a:rPr lang="ru-RU" i="1" dirty="0"/>
              <a:t> </a:t>
            </a:r>
            <a:r>
              <a:rPr lang="ru-RU" i="1" dirty="0" err="1"/>
              <a:t>көчле</a:t>
            </a:r>
            <a:r>
              <a:rPr lang="ru-RU" i="1" dirty="0"/>
              <a:t> идем, – </a:t>
            </a:r>
            <a:r>
              <a:rPr lang="ru-RU" i="1" dirty="0" err="1"/>
              <a:t>ди</a:t>
            </a:r>
            <a:r>
              <a:rPr lang="ru-RU" i="1" dirty="0"/>
              <a:t> </a:t>
            </a:r>
            <a:r>
              <a:rPr lang="ru-RU" i="1" dirty="0" err="1"/>
              <a:t>бер</a:t>
            </a:r>
            <a:r>
              <a:rPr lang="ru-RU" i="1" dirty="0"/>
              <a:t> карт. Мин </a:t>
            </a:r>
            <a:r>
              <a:rPr lang="ru-RU" b="1" i="1" u="sng" dirty="0" err="1"/>
              <a:t>барганда</a:t>
            </a:r>
            <a:r>
              <a:rPr lang="ru-RU" i="1" u="sng" dirty="0"/>
              <a:t>,</a:t>
            </a:r>
            <a:r>
              <a:rPr lang="ru-RU" i="1" dirty="0"/>
              <a:t> </a:t>
            </a:r>
            <a:r>
              <a:rPr lang="ru-RU" i="1" dirty="0" err="1"/>
              <a:t>кешеләр</a:t>
            </a:r>
            <a:r>
              <a:rPr lang="ru-RU" i="1" dirty="0"/>
              <a:t> «Ай-</a:t>
            </a:r>
            <a:r>
              <a:rPr lang="ru-RU" i="1" dirty="0" err="1"/>
              <a:t>һай</a:t>
            </a:r>
            <a:r>
              <a:rPr lang="ru-RU" i="1" dirty="0"/>
              <a:t>», </a:t>
            </a:r>
            <a:r>
              <a:rPr lang="ru-RU" i="1" dirty="0" err="1"/>
              <a:t>дип</a:t>
            </a:r>
            <a:r>
              <a:rPr lang="ru-RU" i="1" dirty="0"/>
              <a:t> </a:t>
            </a:r>
            <a:r>
              <a:rPr lang="ru-RU" i="1" dirty="0" err="1"/>
              <a:t>әйтәләр</a:t>
            </a:r>
            <a:r>
              <a:rPr lang="ru-RU" i="1" dirty="0"/>
              <a:t> </a:t>
            </a:r>
            <a:r>
              <a:rPr lang="ru-RU" i="1" dirty="0" err="1"/>
              <a:t>иде</a:t>
            </a:r>
            <a:r>
              <a:rPr lang="ru-RU" i="1" dirty="0"/>
              <a:t>. ‘</a:t>
            </a:r>
            <a:r>
              <a:rPr lang="ru-RU" b="1" i="1" u="sng" dirty="0"/>
              <a:t>Когда</a:t>
            </a:r>
            <a:r>
              <a:rPr lang="ru-RU" i="1" u="sng" dirty="0"/>
              <a:t> я </a:t>
            </a:r>
            <a:r>
              <a:rPr lang="ru-RU" b="1" i="1" u="sng" dirty="0"/>
              <a:t>был молодым</a:t>
            </a:r>
            <a:r>
              <a:rPr lang="ru-RU" i="1" dirty="0"/>
              <a:t>, я был очень сильным,- говорит один старик. «Когда я шел, люди говорили «ах-ах!’.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2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-</a:t>
            </a:r>
            <a:r>
              <a:rPr lang="ru-RU" b="1" dirty="0" err="1"/>
              <a:t>ганчы</a:t>
            </a:r>
            <a:r>
              <a:rPr lang="ru-RU" b="1" dirty="0"/>
              <a:t>/-</a:t>
            </a:r>
            <a:r>
              <a:rPr lang="ru-RU" b="1" dirty="0" err="1"/>
              <a:t>гәнче</a:t>
            </a:r>
            <a:r>
              <a:rPr lang="ru-RU" b="1" dirty="0"/>
              <a:t>/-</a:t>
            </a:r>
            <a:r>
              <a:rPr lang="ru-RU" b="1" dirty="0" err="1"/>
              <a:t>канчы</a:t>
            </a:r>
            <a:r>
              <a:rPr lang="ru-RU" b="1" dirty="0"/>
              <a:t>/-</a:t>
            </a:r>
            <a:r>
              <a:rPr lang="ru-RU" b="1" dirty="0" err="1"/>
              <a:t>кәнче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542925">
              <a:buNone/>
            </a:pPr>
            <a:r>
              <a:rPr lang="ru-RU" dirty="0" smtClean="0"/>
              <a:t>14</a:t>
            </a:r>
            <a:r>
              <a:rPr lang="ru-RU" dirty="0"/>
              <a:t>. </a:t>
            </a:r>
            <a:r>
              <a:rPr lang="ru-RU" i="1" dirty="0" err="1"/>
              <a:t>Анда</a:t>
            </a:r>
            <a:r>
              <a:rPr lang="ru-RU" i="1" dirty="0"/>
              <a:t> </a:t>
            </a:r>
            <a:r>
              <a:rPr lang="ru-RU" b="1" i="1" u="sng" dirty="0" err="1"/>
              <a:t>барганчы</a:t>
            </a:r>
            <a:r>
              <a:rPr lang="ru-RU" i="1" dirty="0"/>
              <a:t>, мин </a:t>
            </a:r>
            <a:r>
              <a:rPr lang="ru-RU" i="1" dirty="0" err="1"/>
              <a:t>концертка</a:t>
            </a:r>
            <a:r>
              <a:rPr lang="ru-RU" i="1" dirty="0"/>
              <a:t> барам.  (Информант) «</a:t>
            </a:r>
            <a:r>
              <a:rPr lang="ru-RU" b="1" i="1" u="sng" dirty="0"/>
              <a:t>До того, как пойти</a:t>
            </a:r>
            <a:r>
              <a:rPr lang="ru-RU" i="1" u="sng" dirty="0"/>
              <a:t> </a:t>
            </a:r>
            <a:r>
              <a:rPr lang="ru-RU" i="1" dirty="0"/>
              <a:t>туда, (вместо того, чтобы пойти туда), я пойду на концерт».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4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Форма </a:t>
            </a:r>
            <a:r>
              <a:rPr lang="ru-RU" b="1" dirty="0"/>
              <a:t>-</a:t>
            </a:r>
            <a:r>
              <a:rPr lang="ru-RU" b="1" dirty="0" err="1"/>
              <a:t>ганда</a:t>
            </a:r>
            <a:r>
              <a:rPr lang="ru-RU" b="1" dirty="0"/>
              <a:t>/-</a:t>
            </a:r>
            <a:r>
              <a:rPr lang="ru-RU" b="1" dirty="0" err="1"/>
              <a:t>гәндә</a:t>
            </a:r>
            <a:r>
              <a:rPr lang="ru-RU" b="1" dirty="0"/>
              <a:t>/-</a:t>
            </a:r>
            <a:r>
              <a:rPr lang="ru-RU" b="1" dirty="0" err="1"/>
              <a:t>канда</a:t>
            </a:r>
            <a:r>
              <a:rPr lang="ru-RU" b="1" dirty="0"/>
              <a:t>/-</a:t>
            </a:r>
            <a:r>
              <a:rPr lang="ru-RU" b="1" dirty="0" err="1" smtClean="0"/>
              <a:t>кәндә</a:t>
            </a:r>
            <a:r>
              <a:rPr lang="ru-RU" b="1" dirty="0" smtClean="0"/>
              <a:t>  </a:t>
            </a:r>
            <a:r>
              <a:rPr lang="ru-RU" dirty="0" smtClean="0"/>
              <a:t>имеет </a:t>
            </a:r>
            <a:r>
              <a:rPr lang="ru-RU" dirty="0"/>
              <a:t>обстоятельственное значение времени, соотносимое со значением русских союзов «когда», «в то время, когда</a:t>
            </a:r>
            <a:r>
              <a:rPr lang="ru-RU" dirty="0" smtClean="0"/>
              <a:t>».</a:t>
            </a:r>
          </a:p>
          <a:p>
            <a:r>
              <a:rPr lang="ru-RU" b="1" dirty="0"/>
              <a:t>Форма -</a:t>
            </a:r>
            <a:r>
              <a:rPr lang="ru-RU" b="1" dirty="0" err="1"/>
              <a:t>ганчы</a:t>
            </a:r>
            <a:r>
              <a:rPr lang="ru-RU" b="1" dirty="0"/>
              <a:t>/-</a:t>
            </a:r>
            <a:r>
              <a:rPr lang="ru-RU" b="1" dirty="0" err="1"/>
              <a:t>гәнче</a:t>
            </a:r>
            <a:r>
              <a:rPr lang="ru-RU" b="1" dirty="0"/>
              <a:t>/-</a:t>
            </a:r>
            <a:r>
              <a:rPr lang="ru-RU" b="1" dirty="0" err="1"/>
              <a:t>канчы</a:t>
            </a:r>
            <a:r>
              <a:rPr lang="ru-RU" b="1" dirty="0"/>
              <a:t>/-</a:t>
            </a:r>
            <a:r>
              <a:rPr lang="ru-RU" b="1" dirty="0" err="1" smtClean="0"/>
              <a:t>кәнче</a:t>
            </a:r>
            <a:r>
              <a:rPr lang="ru-RU" b="1" dirty="0" smtClean="0"/>
              <a:t> </a:t>
            </a:r>
            <a:r>
              <a:rPr lang="ru-RU" dirty="0" smtClean="0"/>
              <a:t>представляет </a:t>
            </a:r>
            <a:r>
              <a:rPr lang="ru-RU" dirty="0"/>
              <a:t>собой деепричастие с временным значением, близким по семантике русским подчинительным союзам «до того, как», «вместо того, чтобы», «в соответствии с тем, что».</a:t>
            </a:r>
          </a:p>
        </p:txBody>
      </p:sp>
    </p:spTree>
    <p:extLst>
      <p:ext uri="{BB962C8B-B14F-4D97-AF65-F5344CB8AC3E}">
        <p14:creationId xmlns:p14="http://schemas.microsoft.com/office/powerpoint/2010/main" val="37930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marL="0" indent="622300">
              <a:buNone/>
            </a:pPr>
            <a:r>
              <a:rPr lang="ru-RU" dirty="0"/>
              <a:t>С позиций функциональной грамматики, показатели -</a:t>
            </a:r>
            <a:r>
              <a:rPr lang="ru-RU" dirty="0" err="1"/>
              <a:t>ганда</a:t>
            </a:r>
            <a:r>
              <a:rPr lang="ru-RU" dirty="0"/>
              <a:t> и -</a:t>
            </a:r>
            <a:r>
              <a:rPr lang="ru-RU" dirty="0" err="1"/>
              <a:t>ганчы</a:t>
            </a:r>
            <a:r>
              <a:rPr lang="ru-RU" dirty="0"/>
              <a:t> представляют собой неразложимые в синхронии языка образования, так как являются маркерами самостоятельных по семантике и функционированию морфологических форм. </a:t>
            </a:r>
            <a:endParaRPr lang="ru-RU" dirty="0" smtClean="0"/>
          </a:p>
          <a:p>
            <a:pPr marL="0" indent="622300">
              <a:buNone/>
            </a:pPr>
            <a:r>
              <a:rPr lang="ru-RU" dirty="0" smtClean="0"/>
              <a:t>Эти </a:t>
            </a:r>
            <a:r>
              <a:rPr lang="ru-RU" dirty="0"/>
              <a:t>формы входят в категорию деепричастий, </a:t>
            </a:r>
            <a:r>
              <a:rPr lang="ru-RU" dirty="0" smtClean="0"/>
              <a:t> несут </a:t>
            </a:r>
            <a:r>
              <a:rPr lang="ru-RU" dirty="0"/>
              <a:t>обстоятельственные значения и должны идентифицироваться отдельно. В соответствии с принятым </a:t>
            </a:r>
            <a:r>
              <a:rPr lang="ru-RU" dirty="0" err="1"/>
              <a:t>глоссированием</a:t>
            </a:r>
            <a:r>
              <a:rPr lang="ru-RU" dirty="0"/>
              <a:t>  при разметке данных форм можно применить  знак  </a:t>
            </a:r>
            <a:r>
              <a:rPr lang="en-US" dirty="0"/>
              <a:t>AP</a:t>
            </a:r>
            <a:r>
              <a:rPr lang="ru-RU" dirty="0"/>
              <a:t> (</a:t>
            </a:r>
            <a:r>
              <a:rPr lang="en-US" dirty="0"/>
              <a:t>ADV</a:t>
            </a:r>
            <a:r>
              <a:rPr lang="ru-RU" dirty="0"/>
              <a:t>.</a:t>
            </a:r>
            <a:r>
              <a:rPr lang="en-US" dirty="0"/>
              <a:t>PTCP</a:t>
            </a:r>
            <a:r>
              <a:rPr lang="ru-RU" dirty="0"/>
              <a:t> - </a:t>
            </a:r>
            <a:r>
              <a:rPr lang="en-US" dirty="0"/>
              <a:t>adverbial participle</a:t>
            </a:r>
            <a:r>
              <a:rPr lang="ru-RU" dirty="0"/>
              <a:t>/ деепричастие) или знак </a:t>
            </a:r>
            <a:r>
              <a:rPr lang="en-US" dirty="0"/>
              <a:t>CNV</a:t>
            </a:r>
            <a:r>
              <a:rPr lang="ru-RU" dirty="0"/>
              <a:t> (</a:t>
            </a:r>
            <a:r>
              <a:rPr lang="en-US" dirty="0" err="1"/>
              <a:t>converb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358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715963">
              <a:buNone/>
            </a:pPr>
            <a:r>
              <a:rPr lang="ru-RU" dirty="0"/>
              <a:t>Любое научное лингвистическое исследование, как правило, опирается на определенную теоретическую базу, позволяющую рассматривать языковые факты под определенным теоретическим углом. На наш взгляд, перспективным  направлением в языкознании может быть признан функционально-семантический подход к анализу языковых явлений.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024336"/>
          </a:xfrm>
        </p:spPr>
        <p:txBody>
          <a:bodyPr>
            <a:normAutofit/>
          </a:bodyPr>
          <a:lstStyle/>
          <a:p>
            <a:pPr marL="357188" indent="0">
              <a:buNone/>
            </a:pPr>
            <a:r>
              <a:rPr lang="ru-RU" dirty="0"/>
              <a:t>Д</a:t>
            </a:r>
            <a:r>
              <a:rPr lang="ru-RU" dirty="0" smtClean="0"/>
              <a:t>опустимо </a:t>
            </a:r>
            <a:r>
              <a:rPr lang="ru-RU" dirty="0"/>
              <a:t>утверждать, что в татарском языке обнаруживается несколько форм с омонимичным аффиксом -</a:t>
            </a:r>
            <a:r>
              <a:rPr lang="ru-RU" dirty="0" err="1"/>
              <a:t>ган</a:t>
            </a:r>
            <a:r>
              <a:rPr lang="ru-RU" dirty="0"/>
              <a:t>, которые входят в разные грамматические категории. </a:t>
            </a:r>
          </a:p>
        </p:txBody>
      </p:sp>
    </p:spTree>
    <p:extLst>
      <p:ext uri="{BB962C8B-B14F-4D97-AF65-F5344CB8AC3E}">
        <p14:creationId xmlns:p14="http://schemas.microsoft.com/office/powerpoint/2010/main" val="29092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err="1" smtClean="0"/>
              <a:t>ган</a:t>
            </a:r>
            <a:r>
              <a:rPr lang="ru-RU" dirty="0" smtClean="0"/>
              <a:t> в адъективной функции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ган</a:t>
            </a:r>
            <a:r>
              <a:rPr lang="ru-RU" dirty="0" smtClean="0"/>
              <a:t> в субстантивной функции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ган</a:t>
            </a:r>
            <a:r>
              <a:rPr lang="ru-RU" dirty="0" smtClean="0"/>
              <a:t> форма прошедшего времени</a:t>
            </a:r>
          </a:p>
          <a:p>
            <a:r>
              <a:rPr lang="tt-RU" dirty="0" smtClean="0"/>
              <a:t>-</a:t>
            </a:r>
            <a:r>
              <a:rPr lang="tt-RU" dirty="0"/>
              <a:t>ган иде</a:t>
            </a:r>
            <a:r>
              <a:rPr lang="ru-RU" dirty="0" smtClean="0"/>
              <a:t> форма давнопрошедшего времени</a:t>
            </a:r>
          </a:p>
          <a:p>
            <a:r>
              <a:rPr lang="tt-RU" dirty="0"/>
              <a:t>-</a:t>
            </a:r>
            <a:r>
              <a:rPr lang="ru-RU" dirty="0" err="1" smtClean="0"/>
              <a:t>ганда</a:t>
            </a:r>
            <a:r>
              <a:rPr lang="ru-RU" dirty="0" smtClean="0"/>
              <a:t> деепричастие  </a:t>
            </a:r>
          </a:p>
          <a:p>
            <a:r>
              <a:rPr lang="ru-RU" dirty="0" smtClean="0"/>
              <a:t>-</a:t>
            </a:r>
            <a:r>
              <a:rPr lang="ru-RU" dirty="0" err="1"/>
              <a:t>ганчы</a:t>
            </a:r>
            <a:r>
              <a:rPr lang="ru-RU" dirty="0"/>
              <a:t> </a:t>
            </a:r>
            <a:r>
              <a:rPr lang="ru-RU" dirty="0" smtClean="0"/>
              <a:t> деепричастие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       БЛАГОДАРЮ ЗА ВНИМАНИЕ!!!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805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Функционально-семантический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pPr marL="0" indent="715963">
              <a:buNone/>
            </a:pPr>
            <a:r>
              <a:rPr lang="ru-RU" dirty="0"/>
              <a:t>Перспективным этот </a:t>
            </a:r>
            <a:r>
              <a:rPr lang="ru-RU" dirty="0" smtClean="0"/>
              <a:t>подход </a:t>
            </a:r>
            <a:r>
              <a:rPr lang="ru-RU" dirty="0"/>
              <a:t>является по причине того, что благодаря входящим в него установкам становится возможным объяснить функциональную специфику обнаруживаемых в языке форм, четко обрисовать их языковую значимость и отличительные особенности, вследствие чего предложить последовательную и стремящуюся к объективности классификацию.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5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таком подходе на первый план выходит изучение функций единиц языка и закономерности их функционирования. </a:t>
            </a:r>
            <a:r>
              <a:rPr lang="ru-RU" dirty="0" smtClean="0"/>
              <a:t>В </a:t>
            </a:r>
            <a:r>
              <a:rPr lang="ru-RU" dirty="0"/>
              <a:t>самом общем виде под </a:t>
            </a:r>
            <a:r>
              <a:rPr lang="ru-RU" b="1" dirty="0"/>
              <a:t>функцией</a:t>
            </a:r>
            <a:r>
              <a:rPr lang="ru-RU" dirty="0"/>
              <a:t> языковых средств подразумевается свойственная им в языковой системе способность к выполнению определенного назначения и к реализации этого назначения  в речи. (Ахманова, 1999)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8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2300">
              <a:buNone/>
            </a:pPr>
            <a:r>
              <a:rPr lang="ru-RU" dirty="0"/>
              <a:t>Путем выявления функции каждой конкретной единицы языка становится возможным определить место этой единицы, ее «относительную значимость» внутри всей языковой системы.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622300">
              <a:buNone/>
            </a:pPr>
            <a:r>
              <a:rPr lang="ru-RU" dirty="0"/>
              <a:t>При описании языкового материала в рамках функциональной грамматики были выработаны две взаимодополняющие методологические установки: «от семантики к ее форме» («от функций к средствам») и «от формы к семантике» («от средств к функциям»). (Бондарко, 1988</a:t>
            </a:r>
            <a:r>
              <a:rPr lang="ru-RU" dirty="0" smtClean="0"/>
              <a:t>).  </a:t>
            </a:r>
            <a:r>
              <a:rPr lang="ru-RU" dirty="0"/>
              <a:t>Подобный двусторонний подход к описанию языковых средств обусловлен, прежде всего, тем, что определенная функция может быть реализована разными языковыми средствами  и, с другой стороны, одно и то же средство может обладать и обычно обладает разными функциями.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1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Форма -</a:t>
            </a:r>
            <a:r>
              <a:rPr lang="ru-RU" dirty="0" err="1"/>
              <a:t>ган</a:t>
            </a:r>
            <a:r>
              <a:rPr lang="ru-RU" dirty="0"/>
              <a:t>  в текстах способна выступать в качестве определения: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Ѳч</a:t>
            </a:r>
            <a:r>
              <a:rPr lang="ru-RU" dirty="0"/>
              <a:t> </a:t>
            </a:r>
            <a:r>
              <a:rPr lang="ru-RU" dirty="0" err="1"/>
              <a:t>улының</a:t>
            </a:r>
            <a:r>
              <a:rPr lang="ru-RU" dirty="0"/>
              <a:t> </a:t>
            </a:r>
            <a:r>
              <a:rPr lang="ru-RU" dirty="0" err="1"/>
              <a:t>кайсысы</a:t>
            </a:r>
            <a:r>
              <a:rPr lang="ru-RU" dirty="0"/>
              <a:t> </a:t>
            </a:r>
            <a:r>
              <a:rPr lang="ru-RU" dirty="0" err="1"/>
              <a:t>булса</a:t>
            </a:r>
            <a:r>
              <a:rPr lang="ru-RU" dirty="0"/>
              <a:t> да </a:t>
            </a:r>
            <a:r>
              <a:rPr lang="ru-RU" dirty="0" err="1"/>
              <a:t>кайчан</a:t>
            </a:r>
            <a:r>
              <a:rPr lang="ru-RU" dirty="0"/>
              <a:t> да </a:t>
            </a:r>
            <a:r>
              <a:rPr lang="ru-RU" dirty="0" err="1"/>
              <a:t>булса</a:t>
            </a:r>
            <a:r>
              <a:rPr lang="ru-RU" dirty="0"/>
              <a:t>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b="1" u="sng" dirty="0" err="1"/>
              <a:t>килгән</a:t>
            </a:r>
            <a:r>
              <a:rPr lang="ru-RU" dirty="0"/>
              <a:t> </a:t>
            </a:r>
            <a:r>
              <a:rPr lang="ru-RU" dirty="0" err="1"/>
              <a:t>поезддан</a:t>
            </a:r>
            <a:r>
              <a:rPr lang="ru-RU" dirty="0"/>
              <a:t> </a:t>
            </a:r>
            <a:r>
              <a:rPr lang="ru-RU" dirty="0" err="1"/>
              <a:t>тѳшеп</a:t>
            </a:r>
            <a:r>
              <a:rPr lang="ru-RU" dirty="0"/>
              <a:t> </a:t>
            </a:r>
            <a:r>
              <a:rPr lang="ru-RU" dirty="0" err="1"/>
              <a:t>авыл</a:t>
            </a:r>
            <a:r>
              <a:rPr lang="ru-RU" dirty="0"/>
              <a:t> </a:t>
            </a:r>
            <a:r>
              <a:rPr lang="ru-RU" dirty="0" err="1"/>
              <a:t>юлына</a:t>
            </a:r>
            <a:r>
              <a:rPr lang="ru-RU" dirty="0"/>
              <a:t> </a:t>
            </a:r>
            <a:r>
              <a:rPr lang="ru-RU" dirty="0" err="1"/>
              <a:t>чыган</a:t>
            </a:r>
            <a:r>
              <a:rPr lang="ru-RU" dirty="0"/>
              <a:t> бит (ӘЕ, Х, 6). </a:t>
            </a:r>
            <a:r>
              <a:rPr lang="ru-RU" i="1" dirty="0"/>
              <a:t>«Ведь хоть кто-нибудь из его трех сыновей хоть когда-нибудь сойдет с </a:t>
            </a:r>
            <a:r>
              <a:rPr lang="ru-RU" b="1" i="1" u="sng" dirty="0"/>
              <a:t>прибывшего</a:t>
            </a:r>
            <a:r>
              <a:rPr lang="ru-RU" i="1" dirty="0"/>
              <a:t> поезда и направится к деревне».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ru-RU" dirty="0" smtClean="0"/>
              <a:t>2</a:t>
            </a:r>
            <a:r>
              <a:rPr lang="ru-RU" dirty="0"/>
              <a:t>. …</a:t>
            </a:r>
            <a:r>
              <a:rPr lang="ru-RU" dirty="0" err="1"/>
              <a:t>рәхимсез</a:t>
            </a:r>
            <a:r>
              <a:rPr lang="ru-RU" dirty="0"/>
              <a:t> </a:t>
            </a:r>
            <a:r>
              <a:rPr lang="ru-RU" dirty="0" err="1"/>
              <a:t>нужада</a:t>
            </a:r>
            <a:r>
              <a:rPr lang="ru-RU" dirty="0"/>
              <a:t> </a:t>
            </a:r>
            <a:r>
              <a:rPr lang="ru-RU" dirty="0" err="1"/>
              <a:t>торып</a:t>
            </a:r>
            <a:r>
              <a:rPr lang="ru-RU" dirty="0"/>
              <a:t> </a:t>
            </a:r>
            <a:r>
              <a:rPr lang="ru-RU" b="1" u="sng" dirty="0" err="1"/>
              <a:t>укыган</a:t>
            </a:r>
            <a:r>
              <a:rPr lang="ru-RU" dirty="0"/>
              <a:t> ярлы </a:t>
            </a:r>
            <a:r>
              <a:rPr lang="ru-RU" dirty="0" err="1"/>
              <a:t>шәкерт</a:t>
            </a:r>
            <a:r>
              <a:rPr lang="ru-RU" dirty="0"/>
              <a:t> </a:t>
            </a:r>
            <a:r>
              <a:rPr lang="ru-RU" dirty="0" err="1"/>
              <a:t>гадәттә</a:t>
            </a:r>
            <a:r>
              <a:rPr lang="ru-RU" dirty="0"/>
              <a:t> </a:t>
            </a:r>
            <a:r>
              <a:rPr lang="ru-RU" dirty="0" err="1"/>
              <a:t>бик</a:t>
            </a:r>
            <a:r>
              <a:rPr lang="ru-RU" dirty="0"/>
              <a:t> </a:t>
            </a:r>
            <a:r>
              <a:rPr lang="ru-RU" dirty="0" err="1"/>
              <a:t>сәләтле</a:t>
            </a:r>
            <a:r>
              <a:rPr lang="ru-RU" dirty="0"/>
              <a:t> </a:t>
            </a:r>
            <a:r>
              <a:rPr lang="ru-RU" dirty="0" err="1"/>
              <a:t>булып</a:t>
            </a:r>
            <a:r>
              <a:rPr lang="ru-RU" dirty="0"/>
              <a:t> </a:t>
            </a:r>
            <a:r>
              <a:rPr lang="ru-RU" dirty="0" err="1"/>
              <a:t>чыга</a:t>
            </a:r>
            <a:r>
              <a:rPr lang="ru-RU" dirty="0"/>
              <a:t>. </a:t>
            </a:r>
            <a:r>
              <a:rPr lang="ru-RU" i="1" dirty="0"/>
              <a:t>(ӘЕ, М, 1) «Бедный ученик, </a:t>
            </a:r>
            <a:r>
              <a:rPr lang="ru-RU" b="1" i="1" u="sng" dirty="0"/>
              <a:t>который учился</a:t>
            </a:r>
            <a:r>
              <a:rPr lang="ru-RU" i="1" dirty="0"/>
              <a:t>, находясь  в жестокий нужде, обычно становится очень талантливым».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8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dirty="0" smtClean="0"/>
              <a:t>3.  </a:t>
            </a:r>
            <a:r>
              <a:rPr lang="ru-RU" dirty="0" smtClean="0"/>
              <a:t>Ә </a:t>
            </a:r>
            <a:r>
              <a:rPr lang="ru-RU" dirty="0" err="1"/>
              <a:t>монда</a:t>
            </a:r>
            <a:r>
              <a:rPr lang="ru-RU" dirty="0"/>
              <a:t>, </a:t>
            </a:r>
            <a:r>
              <a:rPr lang="ru-RU" dirty="0" err="1"/>
              <a:t>колхозның</a:t>
            </a:r>
            <a:r>
              <a:rPr lang="ru-RU" dirty="0"/>
              <a:t> </a:t>
            </a:r>
            <a:r>
              <a:rPr lang="ru-RU" dirty="0" err="1"/>
              <a:t>атаклы</a:t>
            </a:r>
            <a:r>
              <a:rPr lang="ru-RU" dirty="0"/>
              <a:t> </a:t>
            </a:r>
            <a:r>
              <a:rPr lang="ru-RU" dirty="0" err="1"/>
              <a:t>кешеләре</a:t>
            </a:r>
            <a:r>
              <a:rPr lang="ru-RU" dirty="0"/>
              <a:t> </a:t>
            </a:r>
            <a:r>
              <a:rPr lang="ru-RU" b="1" u="sng" dirty="0" err="1"/>
              <a:t>җыелган</a:t>
            </a:r>
            <a:r>
              <a:rPr lang="ru-RU" dirty="0"/>
              <a:t>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йортта</a:t>
            </a:r>
            <a:r>
              <a:rPr lang="ru-RU" dirty="0"/>
              <a:t> </a:t>
            </a:r>
            <a:r>
              <a:rPr lang="ru-RU" dirty="0" err="1"/>
              <a:t>зур</a:t>
            </a:r>
            <a:r>
              <a:rPr lang="ru-RU" dirty="0"/>
              <a:t> </a:t>
            </a:r>
            <a:r>
              <a:rPr lang="ru-RU" dirty="0" err="1"/>
              <a:t>җәмәгать</a:t>
            </a:r>
            <a:r>
              <a:rPr lang="ru-RU" dirty="0"/>
              <a:t> </a:t>
            </a:r>
            <a:r>
              <a:rPr lang="ru-RU" dirty="0" err="1"/>
              <a:t>эшләре</a:t>
            </a:r>
            <a:r>
              <a:rPr lang="ru-RU" dirty="0"/>
              <a:t> </a:t>
            </a:r>
            <a:r>
              <a:rPr lang="ru-RU" dirty="0" err="1"/>
              <a:t>хәл</a:t>
            </a:r>
            <a:r>
              <a:rPr lang="ru-RU" dirty="0"/>
              <a:t> </a:t>
            </a:r>
            <a:r>
              <a:rPr lang="ru-RU" dirty="0" err="1"/>
              <a:t>ителә</a:t>
            </a:r>
            <a:r>
              <a:rPr lang="ru-RU" dirty="0"/>
              <a:t>.  (АШ, СӘ, 6). </a:t>
            </a:r>
            <a:r>
              <a:rPr lang="ru-RU" i="1" dirty="0"/>
              <a:t>«А здесь, в этом доме, </a:t>
            </a:r>
            <a:r>
              <a:rPr lang="ru-RU" b="1" i="1" u="sng" dirty="0"/>
              <a:t>где собирались</a:t>
            </a:r>
            <a:r>
              <a:rPr lang="ru-RU" i="1" dirty="0"/>
              <a:t> видные деятели колхоза, решаются важные  общественные проблемы».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2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аның</a:t>
            </a:r>
            <a:r>
              <a:rPr lang="ru-RU" dirty="0"/>
              <a:t> </a:t>
            </a:r>
            <a:r>
              <a:rPr lang="ru-RU" dirty="0" err="1"/>
              <a:t>тавышында</a:t>
            </a:r>
            <a:r>
              <a:rPr lang="ru-RU" dirty="0"/>
              <a:t> </a:t>
            </a:r>
            <a:r>
              <a:rPr lang="ru-RU" b="1" u="sng" dirty="0"/>
              <a:t>мин </a:t>
            </a:r>
            <a:r>
              <a:rPr lang="ru-RU" b="1" u="sng" dirty="0" err="1"/>
              <a:t>көткән</a:t>
            </a:r>
            <a:r>
              <a:rPr lang="ru-RU" dirty="0"/>
              <a:t> </a:t>
            </a:r>
            <a:r>
              <a:rPr lang="ru-RU" dirty="0" err="1"/>
              <a:t>уңайсызлану</a:t>
            </a:r>
            <a:r>
              <a:rPr lang="ru-RU" dirty="0"/>
              <a:t> яки </a:t>
            </a:r>
            <a:r>
              <a:rPr lang="ru-RU" dirty="0" err="1"/>
              <a:t>оялу</a:t>
            </a:r>
            <a:r>
              <a:rPr lang="ru-RU" dirty="0"/>
              <a:t> ник </a:t>
            </a:r>
            <a:r>
              <a:rPr lang="ru-RU" dirty="0" err="1"/>
              <a:t>кенә</a:t>
            </a:r>
            <a:r>
              <a:rPr lang="ru-RU" dirty="0"/>
              <a:t>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ишетелсә</a:t>
            </a:r>
            <a:r>
              <a:rPr lang="ru-RU" dirty="0"/>
              <a:t> </a:t>
            </a:r>
            <a:r>
              <a:rPr lang="ru-RU" dirty="0" err="1"/>
              <a:t>иде</a:t>
            </a:r>
            <a:r>
              <a:rPr lang="ru-RU" dirty="0"/>
              <a:t>!  (</a:t>
            </a:r>
            <a:r>
              <a:rPr lang="ru-RU" u="sng" dirty="0">
                <a:hlinkClick r:id="rId2"/>
              </a:rPr>
              <a:t>http://kitap.net.ru/eniki/6.php</a:t>
            </a:r>
            <a:r>
              <a:rPr lang="ru-RU" dirty="0"/>
              <a:t>).  </a:t>
            </a:r>
            <a:r>
              <a:rPr lang="ru-RU" i="1" dirty="0"/>
              <a:t>«Ах, если бы в ее голосе было слышно то, что </a:t>
            </a:r>
            <a:r>
              <a:rPr lang="ru-RU" b="1" i="1" u="sng" dirty="0"/>
              <a:t>я ожидал услышать</a:t>
            </a:r>
            <a:r>
              <a:rPr lang="ru-RU" i="1" dirty="0"/>
              <a:t>: чувство неловкости и стыда».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9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1146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 МОРФОЛОГИЧЕСКОЙ КВАЛИФИКАЦИИ СЛОВОФОРМ С ПОКАЗАТЕЛЕМ   –ГАН В ТЕКСТАХ НА ТАТАРСКОМ ЯЗЫКЕ   </vt:lpstr>
      <vt:lpstr>Презентация PowerPoint</vt:lpstr>
      <vt:lpstr>Функционально-семантический подход</vt:lpstr>
      <vt:lpstr>Презентация PowerPoint</vt:lpstr>
      <vt:lpstr>Презентация PowerPoint</vt:lpstr>
      <vt:lpstr>Презентация PowerPoint</vt:lpstr>
      <vt:lpstr>Форма -ган  в текстах способна выступать в качестве определения:</vt:lpstr>
      <vt:lpstr>Презентация PowerPoint</vt:lpstr>
      <vt:lpstr>Презентация PowerPoint</vt:lpstr>
      <vt:lpstr>Презентация PowerPoint</vt:lpstr>
      <vt:lpstr>Форма –ган в субстантивной функции</vt:lpstr>
      <vt:lpstr>Форма –ган в качестве временной формы</vt:lpstr>
      <vt:lpstr>Презентация PowerPoint</vt:lpstr>
      <vt:lpstr>Презентация PowerPoint</vt:lpstr>
      <vt:lpstr>форма –ган в качестве плюсквамперфекта</vt:lpstr>
      <vt:lpstr>форма –ган в сложной морфеме с обстоятельственным значением</vt:lpstr>
      <vt:lpstr>Форма -ганчы/-гәнче/-канчы/-кәнче </vt:lpstr>
      <vt:lpstr>Значение форм</vt:lpstr>
      <vt:lpstr>Презентация PowerPoint</vt:lpstr>
      <vt:lpstr>Вывод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МОРФОЛОГИЧЕСКОЙ КВАЛИФИКАЦИИ СЛОВОФОРМ С ПОКАЗАТЕЛЕМ   –ГАН В ТЕКСТАХ НА ТАТАРСКОМ ЯЗЫКЕ</dc:title>
  <dc:creator>User</dc:creator>
  <cp:lastModifiedBy>user</cp:lastModifiedBy>
  <cp:revision>36</cp:revision>
  <dcterms:created xsi:type="dcterms:W3CDTF">2017-10-13T10:01:26Z</dcterms:created>
  <dcterms:modified xsi:type="dcterms:W3CDTF">2017-10-23T19:19:03Z</dcterms:modified>
</cp:coreProperties>
</file>